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9" name="Shape 15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4" name="Shape 18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825500">
              <a:lnSpc>
                <a:spcPct val="100000"/>
              </a:lnSpc>
              <a:defRPr sz="3000"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Motiverade medarbetare hos Sveriges bästa offentliga arbetsgivare</a:t>
            </a:r>
          </a:p>
          <a:p>
            <a:pPr defTabSz="825500">
              <a:lnSpc>
                <a:spcPct val="100000"/>
              </a:lnSpc>
              <a:defRPr sz="3000"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Kvalitetsförbättringar skapar vi tillsammans, hela tiden </a:t>
            </a:r>
          </a:p>
          <a:p>
            <a:pPr defTabSz="825500">
              <a:lnSpc>
                <a:spcPct val="100000"/>
              </a:lnSpc>
              <a:defRPr sz="3000"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Tyresö kommun levererar bra välfärdstjänster som skapar goda livsvillkor – här finns plats för alla</a:t>
            </a:r>
          </a:p>
          <a:p>
            <a:pPr defTabSz="825500">
              <a:lnSpc>
                <a:spcPct val="100000"/>
              </a:lnSpc>
              <a:defRPr sz="3000"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Hållbar ekonomi – kostnadseffektiv, balanserad och cirkulär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imgres?imgurl=https://www.e-avrop.com/trosa/bilder/logo.gif&amp;imgrefurl=https://www.e-avrop.com/trosa/Default.aspx&amp;docid=KnH2P6ymbI4dZM&amp;tbnid=ADErxNxIY9aVaM:&amp;vet=10ahUKEwj0zo7P1KfbAhUCAZoKHTpsB2MQMwgoKAEwAQ..i&amp;w=620&amp;h=197&amp;client=firefox-b-ab&amp;bih=991&amp;biw=1805&amp;q=trosa%20kommun&amp;ved=0ahUKEwj0zo7P1KfbAhUCAZoKHTpsB2MQMwgoKAEwAQ&amp;iact=mrc&amp;uact=8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kapare och datum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18184">
              <a:lnSpc>
                <a:spcPct val="100000"/>
              </a:lnSpc>
              <a:spcBef>
                <a:spcPts val="0"/>
              </a:spcBef>
              <a:buSzTx/>
              <a:buNone/>
              <a:defRPr sz="3132">
                <a:solidFill>
                  <a:srgbClr val="2D0053"/>
                </a:solidFill>
                <a:latin typeface="+mj-lt"/>
                <a:ea typeface="+mj-ea"/>
                <a:cs typeface="+mj-cs"/>
                <a:sym typeface="Manrope Bold"/>
              </a:defRPr>
            </a:lvl1pPr>
          </a:lstStyle>
          <a:p>
            <a:r>
              <a:t>Skapare och datum</a:t>
            </a:r>
          </a:p>
        </p:txBody>
      </p:sp>
      <p:sp>
        <p:nvSpPr>
          <p:cNvPr id="12" name="Presentationstitel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 algn="ctr">
              <a:defRPr sz="11600" b="0" spc="-232">
                <a:solidFill>
                  <a:srgbClr val="2D0053"/>
                </a:solidFill>
                <a:latin typeface="+mj-lt"/>
                <a:ea typeface="+mj-ea"/>
                <a:cs typeface="+mj-cs"/>
                <a:sym typeface="Manrope Bold"/>
              </a:defRPr>
            </a:lvl1pPr>
          </a:lstStyle>
          <a:p>
            <a:r>
              <a:t>Presentations­titel</a:t>
            </a:r>
          </a:p>
        </p:txBody>
      </p:sp>
      <p:sp>
        <p:nvSpPr>
          <p:cNvPr id="13" name="Brödtext nivå ett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2D0053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2D0053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2D0053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2D0053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2D0053"/>
                </a:solidFill>
              </a:defRPr>
            </a:lvl5pPr>
          </a:lstStyle>
          <a:p>
            <a:r>
              <a:t>Presentations­undertitel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Uttry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rödtext nivå ett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Uttryck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ort fak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rödtext nivå ett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100 %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kta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Faktainformation</a:t>
            </a:r>
          </a:p>
        </p:txBody>
      </p:sp>
      <p:sp>
        <p:nvSpPr>
          <p:cNvPr id="108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illskrivning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Tillskrivning</a:t>
            </a:r>
          </a:p>
        </p:txBody>
      </p:sp>
      <p:sp>
        <p:nvSpPr>
          <p:cNvPr id="116" name="Brödtext nivå ett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”Framträdande citat”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– 3 per 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kål med sallad med stekt ris, kokta ägg och ätpinnar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Skål med laxkakor, sallad och humm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Skål med pappardellepasta med persiljesmör, rostade hasselnötter och hyvlad parmesanost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kål med sallad med stekt ris, kokta ägg och ätpinnar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iteltext"/>
          <p:cNvSpPr txBox="1">
            <a:spLocks noGrp="1"/>
          </p:cNvSpPr>
          <p:nvPr>
            <p:ph type="title"/>
          </p:nvPr>
        </p:nvSpPr>
        <p:spPr>
          <a:xfrm>
            <a:off x="5181600" y="0"/>
            <a:ext cx="15240000" cy="3200400"/>
          </a:xfrm>
          <a:prstGeom prst="rect">
            <a:avLst/>
          </a:prstGeom>
        </p:spPr>
        <p:txBody>
          <a:bodyPr lIns="91437" tIns="91437" rIns="91437" bIns="91437"/>
          <a:lstStyle>
            <a:lvl1pPr defTabSz="457200">
              <a:lnSpc>
                <a:spcPct val="100000"/>
              </a:lnSpc>
              <a:defRPr sz="8800" b="0" spc="0"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r>
              <a:t>Titeltext</a:t>
            </a:r>
          </a:p>
        </p:txBody>
      </p:sp>
      <p:sp>
        <p:nvSpPr>
          <p:cNvPr id="150" name="Brödtext nivå ett…"/>
          <p:cNvSpPr txBox="1">
            <a:spLocks noGrp="1"/>
          </p:cNvSpPr>
          <p:nvPr>
            <p:ph type="body" idx="1"/>
          </p:nvPr>
        </p:nvSpPr>
        <p:spPr>
          <a:xfrm>
            <a:off x="3962400" y="3200400"/>
            <a:ext cx="16459200" cy="10515600"/>
          </a:xfrm>
          <a:prstGeom prst="rect">
            <a:avLst/>
          </a:prstGeom>
        </p:spPr>
        <p:txBody>
          <a:bodyPr lIns="91437" tIns="91437" rIns="91437" bIns="91437"/>
          <a:lstStyle>
            <a:lvl1pPr marL="795337" indent="-704850" defTabSz="457200">
              <a:lnSpc>
                <a:spcPct val="100000"/>
              </a:lnSpc>
              <a:spcBef>
                <a:spcPts val="600"/>
              </a:spcBef>
              <a:buSzPct val="100000"/>
              <a:buFont typeface="Arial"/>
              <a:defRPr sz="5600">
                <a:latin typeface="Arial"/>
                <a:ea typeface="Arial"/>
                <a:cs typeface="Arial"/>
                <a:sym typeface="Arial"/>
              </a:defRPr>
            </a:lvl1pPr>
            <a:lvl2pPr marL="1123950" indent="-666750" defTabSz="457200">
              <a:lnSpc>
                <a:spcPct val="100000"/>
              </a:lnSpc>
              <a:spcBef>
                <a:spcPts val="600"/>
              </a:spcBef>
              <a:buSzPct val="100000"/>
              <a:buFont typeface="Arial"/>
              <a:buChar char="–"/>
              <a:defRPr sz="5600">
                <a:latin typeface="Arial"/>
                <a:ea typeface="Arial"/>
                <a:cs typeface="Arial"/>
                <a:sym typeface="Arial"/>
              </a:defRPr>
            </a:lvl2pPr>
            <a:lvl3pPr marL="1554477" indent="-640077" defTabSz="457200">
              <a:lnSpc>
                <a:spcPct val="100000"/>
              </a:lnSpc>
              <a:spcBef>
                <a:spcPts val="600"/>
              </a:spcBef>
              <a:buSzPct val="100000"/>
              <a:buFont typeface="Arial"/>
              <a:defRPr sz="5600">
                <a:latin typeface="Arial"/>
                <a:ea typeface="Arial"/>
                <a:cs typeface="Arial"/>
                <a:sym typeface="Arial"/>
              </a:defRPr>
            </a:lvl3pPr>
            <a:lvl4pPr marL="2082800" indent="-711200" defTabSz="457200">
              <a:lnSpc>
                <a:spcPct val="100000"/>
              </a:lnSpc>
              <a:spcBef>
                <a:spcPts val="600"/>
              </a:spcBef>
              <a:buSzPct val="100000"/>
              <a:buFont typeface="Arial"/>
              <a:buChar char="–"/>
              <a:defRPr sz="5600">
                <a:latin typeface="Arial"/>
                <a:ea typeface="Arial"/>
                <a:cs typeface="Arial"/>
                <a:sym typeface="Arial"/>
              </a:defRPr>
            </a:lvl4pPr>
            <a:lvl5pPr marL="2540000" indent="-711200" defTabSz="457200">
              <a:lnSpc>
                <a:spcPct val="100000"/>
              </a:lnSpc>
              <a:spcBef>
                <a:spcPts val="600"/>
              </a:spcBef>
              <a:buSzPct val="100000"/>
              <a:buFont typeface="Arial"/>
              <a:buChar char="»"/>
              <a:defRPr sz="5600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51" name="Text"/>
          <p:cNvSpPr txBox="1"/>
          <p:nvPr/>
        </p:nvSpPr>
        <p:spPr>
          <a:xfrm>
            <a:off x="1672657" y="1499631"/>
            <a:ext cx="152401" cy="424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ts val="2800"/>
              </a:lnSpc>
              <a:defRPr sz="1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Roman"/>
                <a:ea typeface="Times Roman"/>
                <a:cs typeface="Times Roman"/>
                <a:sym typeface="Times Roman"/>
                <a:hlinkClick r:id="rId2"/>
              </a:defRPr>
            </a:lvl1pPr>
          </a:lstStyle>
          <a:p>
            <a:pPr>
              <a:defRPr u="none">
                <a:solidFill>
                  <a:srgbClr val="0000EE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 </a:t>
            </a:r>
          </a:p>
        </p:txBody>
      </p:sp>
      <p:sp>
        <p:nvSpPr>
          <p:cNvPr id="152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17276117" y="12712700"/>
            <a:ext cx="398166" cy="355600"/>
          </a:xfrm>
          <a:prstGeom prst="rect">
            <a:avLst/>
          </a:prstGeom>
        </p:spPr>
        <p:txBody>
          <a:bodyPr lIns="0" tIns="0" rIns="0" bIns="0" anchor="t"/>
          <a:lstStyle>
            <a:lvl1pPr defTabSz="825500">
              <a:defRPr sz="2400">
                <a:uFill>
                  <a:solidFill>
                    <a:srgbClr val="000000"/>
                  </a:solidFill>
                </a:uFill>
                <a:latin typeface="Lucida Grande"/>
                <a:ea typeface="Lucida Grande"/>
                <a:cs typeface="Lucida Grande"/>
                <a:sym typeface="Lucida Grand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kador och lime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s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 algn="ctr">
              <a:defRPr sz="11600" b="0" spc="-232">
                <a:solidFill>
                  <a:srgbClr val="2D0053"/>
                </a:solidFill>
                <a:latin typeface="+mj-lt"/>
                <a:ea typeface="+mj-ea"/>
                <a:cs typeface="+mj-cs"/>
                <a:sym typeface="Manrope Bold"/>
              </a:defRPr>
            </a:lvl1pPr>
          </a:lstStyle>
          <a:p>
            <a:r>
              <a:t>Presentations­titel</a:t>
            </a:r>
          </a:p>
        </p:txBody>
      </p:sp>
      <p:sp>
        <p:nvSpPr>
          <p:cNvPr id="23" name="Skapare och datum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18184">
              <a:lnSpc>
                <a:spcPct val="100000"/>
              </a:lnSpc>
              <a:spcBef>
                <a:spcPts val="0"/>
              </a:spcBef>
              <a:buSzTx/>
              <a:buNone/>
              <a:defRPr sz="3132">
                <a:solidFill>
                  <a:srgbClr val="2D0053"/>
                </a:solidFill>
                <a:latin typeface="+mj-lt"/>
                <a:ea typeface="+mj-ea"/>
                <a:cs typeface="+mj-cs"/>
                <a:sym typeface="Manrope Bold"/>
              </a:defRPr>
            </a:lvl1pPr>
          </a:lstStyle>
          <a:p>
            <a:r>
              <a:t>Skapare och datum</a:t>
            </a:r>
          </a:p>
        </p:txBody>
      </p:sp>
      <p:sp>
        <p:nvSpPr>
          <p:cNvPr id="24" name="Brödtext nivå ett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2D0053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2D0053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2D0053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2D0053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2D0053"/>
                </a:solidFill>
              </a:defRPr>
            </a:lvl5pPr>
          </a:lstStyle>
          <a:p>
            <a:r>
              <a:t>Presentations­undertitel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och bild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kål med laxkakor, sallad och hummus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Diabilds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Diabilds­titel</a:t>
            </a:r>
          </a:p>
        </p:txBody>
      </p:sp>
      <p:sp>
        <p:nvSpPr>
          <p:cNvPr id="34" name="Brödtext nivå ett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2D0053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2D0053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2D0053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2D0053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2D0053"/>
                </a:solidFill>
              </a:defRPr>
            </a:lvl5pPr>
          </a:lstStyle>
          <a:p>
            <a:r>
              <a:t>Diabildsundertitel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och 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Diabildstitel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Diabilds­titel</a:t>
            </a:r>
          </a:p>
        </p:txBody>
      </p:sp>
      <p:sp>
        <p:nvSpPr>
          <p:cNvPr id="43" name="Diabildsund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2D0053"/>
                </a:solidFill>
              </a:defRPr>
            </a:lvl1pPr>
          </a:lstStyle>
          <a:p>
            <a:r>
              <a:t>Diabildsundertitel</a:t>
            </a:r>
          </a:p>
        </p:txBody>
      </p:sp>
      <p:sp>
        <p:nvSpPr>
          <p:cNvPr id="44" name="Brödtext nivå ett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Diabildspunkttext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rödtext nivå ett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Diabildspunkttext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punkter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Diabildsund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2D0053"/>
                </a:solidFill>
              </a:defRPr>
            </a:lvl1pPr>
          </a:lstStyle>
          <a:p>
            <a:r>
              <a:t>Diabildsundertitel</a:t>
            </a:r>
          </a:p>
        </p:txBody>
      </p:sp>
      <p:sp>
        <p:nvSpPr>
          <p:cNvPr id="61" name="Brödtext nivå ett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Diabildspunkttext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Skål med pappardellepasta med persiljesmör, rostade hasselnötter och hyvlad parmesanost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Diabilds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Diabilds­titel</a:t>
            </a:r>
          </a:p>
        </p:txBody>
      </p:sp>
      <p:sp>
        <p:nvSpPr>
          <p:cNvPr id="64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Avsnittstitel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Avsnittstitel</a:t>
            </a:r>
          </a:p>
        </p:txBody>
      </p:sp>
      <p:sp>
        <p:nvSpPr>
          <p:cNvPr id="72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das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Diabilds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Diabilds­titel</a:t>
            </a:r>
          </a:p>
        </p:txBody>
      </p:sp>
      <p:sp>
        <p:nvSpPr>
          <p:cNvPr id="80" name="Diabildsund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2D0053"/>
                </a:solidFill>
              </a:defRPr>
            </a:lvl1pPr>
          </a:lstStyle>
          <a:p>
            <a:r>
              <a:t>Diabildsundertitel</a:t>
            </a:r>
          </a:p>
        </p:txBody>
      </p:sp>
      <p:sp>
        <p:nvSpPr>
          <p:cNvPr id="81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agord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Dagordning, 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Dagordning, titel</a:t>
            </a:r>
          </a:p>
        </p:txBody>
      </p:sp>
      <p:sp>
        <p:nvSpPr>
          <p:cNvPr id="89" name="Dagordning, und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2D0053"/>
                </a:solidFill>
              </a:defRPr>
            </a:lvl1pPr>
          </a:lstStyle>
          <a:p>
            <a:r>
              <a:t>Dagordning, undertitel</a:t>
            </a:r>
          </a:p>
        </p:txBody>
      </p:sp>
      <p:sp>
        <p:nvSpPr>
          <p:cNvPr id="90" name="Brödtext nivå ett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Ämnen på dagordningen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bilds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Diabilds­titel</a:t>
            </a:r>
          </a:p>
        </p:txBody>
      </p:sp>
      <p:sp>
        <p:nvSpPr>
          <p:cNvPr id="3" name="Brödtext nivå ett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Diabildspunkttext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463"/>
          <p:cNvSpPr txBox="1"/>
          <p:nvPr/>
        </p:nvSpPr>
        <p:spPr>
          <a:xfrm>
            <a:off x="1738621" y="1328880"/>
            <a:ext cx="1458315" cy="624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108854" tIns="108854" rIns="108854" bIns="108854" anchor="ctr">
            <a:spAutoFit/>
          </a:bodyPr>
          <a:lstStyle>
            <a:lvl1pPr defTabSz="914400">
              <a:lnSpc>
                <a:spcPct val="87000"/>
              </a:lnSpc>
              <a:tabLst>
                <a:tab pos="6464300" algn="r"/>
              </a:tabLst>
              <a:defRPr sz="2900" b="1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Nuläge</a:t>
            </a:r>
          </a:p>
        </p:txBody>
      </p:sp>
      <p:sp>
        <p:nvSpPr>
          <p:cNvPr id="162" name="Shape 464"/>
          <p:cNvSpPr txBox="1"/>
          <p:nvPr/>
        </p:nvSpPr>
        <p:spPr>
          <a:xfrm>
            <a:off x="6771385" y="1328878"/>
            <a:ext cx="1049733" cy="624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108854" tIns="108854" rIns="108854" bIns="108854" anchor="ctr">
            <a:spAutoFit/>
          </a:bodyPr>
          <a:lstStyle>
            <a:lvl1pPr defTabSz="914400">
              <a:lnSpc>
                <a:spcPct val="87000"/>
              </a:lnSpc>
              <a:tabLst>
                <a:tab pos="6464300" algn="r"/>
              </a:tabLst>
              <a:defRPr sz="2900" b="1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2023</a:t>
            </a:r>
          </a:p>
        </p:txBody>
      </p:sp>
      <p:sp>
        <p:nvSpPr>
          <p:cNvPr id="163" name="Shape 465"/>
          <p:cNvSpPr txBox="1"/>
          <p:nvPr/>
        </p:nvSpPr>
        <p:spPr>
          <a:xfrm>
            <a:off x="11575694" y="1339375"/>
            <a:ext cx="1049732" cy="624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108854" tIns="108854" rIns="108854" bIns="108854" anchor="ctr">
            <a:spAutoFit/>
          </a:bodyPr>
          <a:lstStyle>
            <a:lvl1pPr defTabSz="914400">
              <a:lnSpc>
                <a:spcPct val="87000"/>
              </a:lnSpc>
              <a:tabLst>
                <a:tab pos="6464300" algn="r"/>
              </a:tabLst>
              <a:defRPr sz="2900" b="1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2024</a:t>
            </a:r>
          </a:p>
        </p:txBody>
      </p:sp>
      <p:sp>
        <p:nvSpPr>
          <p:cNvPr id="164" name="Shape 468"/>
          <p:cNvSpPr/>
          <p:nvPr/>
        </p:nvSpPr>
        <p:spPr>
          <a:xfrm rot="201921">
            <a:off x="8697246" y="2620931"/>
            <a:ext cx="14695738" cy="49556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551"/>
                </a:moveTo>
                <a:cubicBezTo>
                  <a:pt x="21192" y="21583"/>
                  <a:pt x="20784" y="21599"/>
                  <a:pt x="20375" y="21600"/>
                </a:cubicBezTo>
                <a:cubicBezTo>
                  <a:pt x="10635" y="21600"/>
                  <a:pt x="2186" y="12643"/>
                  <a:pt x="0" y="0"/>
                </a:cubicBezTo>
              </a:path>
            </a:pathLst>
          </a:custGeom>
          <a:ln w="12700" cap="rnd">
            <a:solidFill>
              <a:srgbClr val="000000"/>
            </a:solidFill>
          </a:ln>
        </p:spPr>
        <p:txBody>
          <a:bodyPr lIns="50800" tIns="50800" rIns="50800" bIns="50800" anchor="ctr"/>
          <a:lstStyle/>
          <a:p>
            <a:pPr defTabSz="914400">
              <a:defRPr sz="56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65" name="Shape 469"/>
          <p:cNvSpPr/>
          <p:nvPr/>
        </p:nvSpPr>
        <p:spPr>
          <a:xfrm rot="265571">
            <a:off x="13428674" y="2358031"/>
            <a:ext cx="10106153" cy="28083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091"/>
                </a:moveTo>
                <a:cubicBezTo>
                  <a:pt x="20455" y="21429"/>
                  <a:pt x="19294" y="21599"/>
                  <a:pt x="18131" y="21600"/>
                </a:cubicBezTo>
                <a:cubicBezTo>
                  <a:pt x="9713" y="21600"/>
                  <a:pt x="2315" y="12785"/>
                  <a:pt x="0" y="0"/>
                </a:cubicBezTo>
              </a:path>
            </a:pathLst>
          </a:custGeom>
          <a:ln w="12700" cap="rnd">
            <a:solidFill>
              <a:srgbClr val="000000"/>
            </a:solidFill>
          </a:ln>
        </p:spPr>
        <p:txBody>
          <a:bodyPr lIns="50800" tIns="50800" rIns="50800" bIns="50800" anchor="ctr"/>
          <a:lstStyle/>
          <a:p>
            <a:pPr defTabSz="914400">
              <a:defRPr sz="5600" b="1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66" name="Shape 470"/>
          <p:cNvSpPr/>
          <p:nvPr/>
        </p:nvSpPr>
        <p:spPr>
          <a:xfrm flipV="1">
            <a:off x="4000231" y="1999746"/>
            <a:ext cx="15007335" cy="4663730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 algn="l" defTabSz="457200">
              <a:defRPr sz="1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67" name="Shape 472"/>
          <p:cNvSpPr/>
          <p:nvPr/>
        </p:nvSpPr>
        <p:spPr>
          <a:xfrm flipH="1">
            <a:off x="18833161" y="3133724"/>
            <a:ext cx="3088343" cy="9765145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 algn="l" defTabSz="457200">
              <a:defRPr sz="1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68" name="Shape 473"/>
          <p:cNvSpPr/>
          <p:nvPr/>
        </p:nvSpPr>
        <p:spPr>
          <a:xfrm>
            <a:off x="4309586" y="2386094"/>
            <a:ext cx="19621068" cy="82941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562"/>
                </a:moveTo>
                <a:cubicBezTo>
                  <a:pt x="21202" y="21587"/>
                  <a:pt x="20804" y="21599"/>
                  <a:pt x="20405" y="21600"/>
                </a:cubicBezTo>
                <a:cubicBezTo>
                  <a:pt x="9196" y="21600"/>
                  <a:pt x="86" y="11956"/>
                  <a:pt x="0" y="0"/>
                </a:cubicBezTo>
              </a:path>
            </a:pathLst>
          </a:custGeom>
          <a:ln w="12700" cap="rnd">
            <a:solidFill>
              <a:srgbClr val="000000"/>
            </a:solidFill>
          </a:ln>
        </p:spPr>
        <p:txBody>
          <a:bodyPr lIns="50800" tIns="50800" rIns="50800" bIns="50800" anchor="ctr"/>
          <a:lstStyle/>
          <a:p>
            <a:pPr defTabSz="914400">
              <a:defRPr sz="56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grpSp>
        <p:nvGrpSpPr>
          <p:cNvPr id="171" name="Group 476"/>
          <p:cNvGrpSpPr/>
          <p:nvPr/>
        </p:nvGrpSpPr>
        <p:grpSpPr>
          <a:xfrm>
            <a:off x="18917712" y="20659"/>
            <a:ext cx="5742438" cy="3241202"/>
            <a:chOff x="0" y="0"/>
            <a:chExt cx="5742436" cy="3241201"/>
          </a:xfrm>
        </p:grpSpPr>
        <p:sp>
          <p:nvSpPr>
            <p:cNvPr id="169" name="Shape 474"/>
            <p:cNvSpPr/>
            <p:nvPr/>
          </p:nvSpPr>
          <p:spPr>
            <a:xfrm rot="425515">
              <a:off x="138746" y="327461"/>
              <a:ext cx="5464943" cy="2586278"/>
            </a:xfrm>
            <a:prstGeom prst="star16">
              <a:avLst>
                <a:gd name="adj" fmla="val 37500"/>
              </a:avLst>
            </a:prstGeom>
            <a:solidFill>
              <a:srgbClr val="0365C0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12700" dist="35921" dir="2700000" rotWithShape="0">
                <a:srgbClr val="000000"/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914400">
                <a:lnSpc>
                  <a:spcPct val="90000"/>
                </a:lnSpc>
                <a:spcBef>
                  <a:spcPts val="900"/>
                </a:spcBef>
                <a:defRPr sz="3100" b="1">
                  <a:solidFill>
                    <a:srgbClr val="FFFFFF"/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/>
            </a:p>
          </p:txBody>
        </p:sp>
        <p:sp>
          <p:nvSpPr>
            <p:cNvPr id="170" name="Shape 475"/>
            <p:cNvSpPr txBox="1"/>
            <p:nvPr/>
          </p:nvSpPr>
          <p:spPr>
            <a:xfrm rot="425515">
              <a:off x="947318" y="1268974"/>
              <a:ext cx="3661332" cy="6800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11425" tIns="111425" rIns="111425" bIns="111425" numCol="1" anchor="ctr">
              <a:spAutoFit/>
            </a:bodyPr>
            <a:lstStyle>
              <a:lvl1pPr defTabSz="914400">
                <a:lnSpc>
                  <a:spcPct val="90000"/>
                </a:lnSpc>
                <a:spcBef>
                  <a:spcPts val="1800"/>
                </a:spcBef>
                <a:defRPr sz="3100" b="1">
                  <a:solidFill>
                    <a:srgbClr val="FFFFFF"/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t>Vision</a:t>
              </a:r>
            </a:p>
          </p:txBody>
        </p:sp>
      </p:grpSp>
      <p:sp>
        <p:nvSpPr>
          <p:cNvPr id="172" name="Shape 477"/>
          <p:cNvSpPr txBox="1"/>
          <p:nvPr/>
        </p:nvSpPr>
        <p:spPr>
          <a:xfrm>
            <a:off x="15052526" y="1315040"/>
            <a:ext cx="1985840" cy="624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8854" tIns="108854" rIns="108854" bIns="108854" anchor="ctr">
            <a:spAutoFit/>
          </a:bodyPr>
          <a:lstStyle>
            <a:lvl1pPr defTabSz="914400">
              <a:lnSpc>
                <a:spcPct val="87000"/>
              </a:lnSpc>
              <a:tabLst>
                <a:tab pos="6464300" algn="r"/>
              </a:tabLst>
              <a:defRPr sz="2900" b="1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Mål</a:t>
            </a:r>
          </a:p>
        </p:txBody>
      </p:sp>
      <p:sp>
        <p:nvSpPr>
          <p:cNvPr id="173" name="Shape 465"/>
          <p:cNvSpPr txBox="1"/>
          <p:nvPr/>
        </p:nvSpPr>
        <p:spPr>
          <a:xfrm>
            <a:off x="5835351" y="331174"/>
            <a:ext cx="9998242" cy="7361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8854" tIns="108854" rIns="108854" bIns="108854" anchor="ctr">
            <a:spAutoFit/>
          </a:bodyPr>
          <a:lstStyle>
            <a:lvl1pPr defTabSz="2728928">
              <a:defRPr sz="3600" b="1">
                <a:solidFill>
                  <a:srgbClr val="0365C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Transformationskarta - strategiskt verktyg</a:t>
            </a:r>
          </a:p>
        </p:txBody>
      </p:sp>
      <p:sp>
        <p:nvSpPr>
          <p:cNvPr id="174" name="Aktiviteter"/>
          <p:cNvSpPr txBox="1"/>
          <p:nvPr/>
        </p:nvSpPr>
        <p:spPr>
          <a:xfrm>
            <a:off x="6653576" y="2225686"/>
            <a:ext cx="1673170" cy="434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 defTabSz="457200">
              <a:defRPr sz="23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Aktiviteter</a:t>
            </a:r>
          </a:p>
        </p:txBody>
      </p:sp>
      <p:sp>
        <p:nvSpPr>
          <p:cNvPr id="175" name="Shape 472"/>
          <p:cNvSpPr/>
          <p:nvPr/>
        </p:nvSpPr>
        <p:spPr>
          <a:xfrm flipH="1">
            <a:off x="6845253" y="2628738"/>
            <a:ext cx="12939663" cy="7808855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 algn="l" defTabSz="457200">
              <a:defRPr sz="1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76" name="Shape 467"/>
          <p:cNvSpPr txBox="1"/>
          <p:nvPr/>
        </p:nvSpPr>
        <p:spPr>
          <a:xfrm>
            <a:off x="14303762" y="12271436"/>
            <a:ext cx="2370199" cy="5444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7796" tIns="37796" rIns="37796" bIns="37796">
            <a:spAutoFit/>
          </a:bodyPr>
          <a:lstStyle>
            <a:lvl1pPr defTabSz="1146175">
              <a:defRPr sz="33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Område</a:t>
            </a:r>
          </a:p>
        </p:txBody>
      </p:sp>
      <p:sp>
        <p:nvSpPr>
          <p:cNvPr id="177" name="Aktiviteter"/>
          <p:cNvSpPr txBox="1"/>
          <p:nvPr/>
        </p:nvSpPr>
        <p:spPr>
          <a:xfrm>
            <a:off x="11355415" y="2236184"/>
            <a:ext cx="1673170" cy="434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 defTabSz="457200">
              <a:defRPr sz="23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Aktiviteter</a:t>
            </a:r>
          </a:p>
        </p:txBody>
      </p:sp>
      <p:sp>
        <p:nvSpPr>
          <p:cNvPr id="178" name="Shape 467"/>
          <p:cNvSpPr txBox="1"/>
          <p:nvPr/>
        </p:nvSpPr>
        <p:spPr>
          <a:xfrm>
            <a:off x="20883471" y="12271436"/>
            <a:ext cx="2370198" cy="5444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7796" tIns="37796" rIns="37796" bIns="37796">
            <a:spAutoFit/>
          </a:bodyPr>
          <a:lstStyle>
            <a:lvl1pPr defTabSz="1146175">
              <a:defRPr sz="33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Område</a:t>
            </a:r>
          </a:p>
        </p:txBody>
      </p:sp>
      <p:sp>
        <p:nvSpPr>
          <p:cNvPr id="179" name="Shape 467"/>
          <p:cNvSpPr txBox="1"/>
          <p:nvPr/>
        </p:nvSpPr>
        <p:spPr>
          <a:xfrm>
            <a:off x="1534279" y="9119312"/>
            <a:ext cx="2370199" cy="5444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7796" tIns="37796" rIns="37796" bIns="37796">
            <a:spAutoFit/>
          </a:bodyPr>
          <a:lstStyle>
            <a:lvl1pPr defTabSz="1146175">
              <a:defRPr sz="33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Område</a:t>
            </a:r>
          </a:p>
        </p:txBody>
      </p:sp>
      <p:sp>
        <p:nvSpPr>
          <p:cNvPr id="180" name="Shape 462"/>
          <p:cNvSpPr txBox="1"/>
          <p:nvPr/>
        </p:nvSpPr>
        <p:spPr>
          <a:xfrm rot="16200000">
            <a:off x="-406642" y="5151599"/>
            <a:ext cx="2829306" cy="6865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08854" tIns="108854" rIns="108854" bIns="108854">
            <a:spAutoFit/>
          </a:bodyPr>
          <a:lstStyle>
            <a:lvl1pPr defTabSz="914400">
              <a:spcBef>
                <a:spcPts val="1900"/>
              </a:spcBef>
              <a:defRPr sz="33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Område</a:t>
            </a:r>
          </a:p>
        </p:txBody>
      </p:sp>
      <p:sp>
        <p:nvSpPr>
          <p:cNvPr id="181" name="Shape 467"/>
          <p:cNvSpPr txBox="1"/>
          <p:nvPr/>
        </p:nvSpPr>
        <p:spPr>
          <a:xfrm>
            <a:off x="7724054" y="12152166"/>
            <a:ext cx="2370199" cy="5444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7796" tIns="37796" rIns="37796" bIns="37796">
            <a:spAutoFit/>
          </a:bodyPr>
          <a:lstStyle>
            <a:lvl1pPr defTabSz="1146175">
              <a:defRPr sz="33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Område</a:t>
            </a:r>
          </a:p>
        </p:txBody>
      </p:sp>
      <p:sp>
        <p:nvSpPr>
          <p:cNvPr id="182" name="Shape 472"/>
          <p:cNvSpPr/>
          <p:nvPr/>
        </p:nvSpPr>
        <p:spPr>
          <a:xfrm flipH="1">
            <a:off x="12799876" y="2986965"/>
            <a:ext cx="7924815" cy="9231962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 algn="l" defTabSz="457200">
              <a:defRPr sz="1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Manrope Bold"/>
        <a:ea typeface="Manrope Bold"/>
        <a:cs typeface="Manrope Bold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Manrope Bold"/>
        <a:ea typeface="Manrope Bold"/>
        <a:cs typeface="Manrope Bold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Custom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Arial Narrow</vt:lpstr>
      <vt:lpstr>Georgia</vt:lpstr>
      <vt:lpstr>Gill Sans</vt:lpstr>
      <vt:lpstr>Helvetica Neue</vt:lpstr>
      <vt:lpstr>Helvetica Neue Medium</vt:lpstr>
      <vt:lpstr>Lucida Grande</vt:lpstr>
      <vt:lpstr>Manrope Bold</vt:lpstr>
      <vt:lpstr>Times Roman</vt:lpstr>
      <vt:lpstr>21_BasicWhite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Jeanette Björlin</cp:lastModifiedBy>
  <cp:revision>1</cp:revision>
  <dcterms:modified xsi:type="dcterms:W3CDTF">2023-03-21T20:14:21Z</dcterms:modified>
</cp:coreProperties>
</file>